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33"/>
  </p:notesMasterIdLst>
  <p:sldIdLst>
    <p:sldId id="256" r:id="rId2"/>
    <p:sldId id="265" r:id="rId3"/>
    <p:sldId id="302" r:id="rId4"/>
    <p:sldId id="276" r:id="rId5"/>
    <p:sldId id="258" r:id="rId6"/>
    <p:sldId id="267" r:id="rId7"/>
    <p:sldId id="268" r:id="rId8"/>
    <p:sldId id="269" r:id="rId9"/>
    <p:sldId id="303" r:id="rId10"/>
    <p:sldId id="277" r:id="rId11"/>
    <p:sldId id="278" r:id="rId12"/>
    <p:sldId id="292" r:id="rId13"/>
    <p:sldId id="289" r:id="rId14"/>
    <p:sldId id="307" r:id="rId15"/>
    <p:sldId id="257" r:id="rId16"/>
    <p:sldId id="296" r:id="rId17"/>
    <p:sldId id="280" r:id="rId18"/>
    <p:sldId id="284" r:id="rId19"/>
    <p:sldId id="290" r:id="rId20"/>
    <p:sldId id="281" r:id="rId21"/>
    <p:sldId id="283" r:id="rId22"/>
    <p:sldId id="300" r:id="rId23"/>
    <p:sldId id="299" r:id="rId24"/>
    <p:sldId id="291" r:id="rId25"/>
    <p:sldId id="293" r:id="rId26"/>
    <p:sldId id="304" r:id="rId27"/>
    <p:sldId id="295" r:id="rId28"/>
    <p:sldId id="294" r:id="rId29"/>
    <p:sldId id="288" r:id="rId30"/>
    <p:sldId id="287" r:id="rId31"/>
    <p:sldId id="30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61" autoAdjust="0"/>
  </p:normalViewPr>
  <p:slideViewPr>
    <p:cSldViewPr>
      <p:cViewPr varScale="1">
        <p:scale>
          <a:sx n="75" d="100"/>
          <a:sy n="7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71734-A307-48FC-8D09-5FB1DC8146F2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467AC-0089-43F2-8AB6-6E8AAEC3D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01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9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0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7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20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73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5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5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Announcement Layer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dirty="0" smtClean="0"/>
              <a:t>Adam Dunkels &lt;adam@sics.se&gt;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Announcement Layer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v-SE" dirty="0" smtClean="0"/>
              <a:t>Adam Dunkels &lt;adam@sics.se&gt;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6A73-2E16-43CA-9A03-8019BBE2E38A}" type="datetimeFigureOut">
              <a:rPr lang="en-US" smtClean="0"/>
              <a:t>2/26/2011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The Announcement Layer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sv-SE" smtClean="0"/>
              <a:t>Adam Dunkels &lt;adam@sics.se&gt;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F65C94-A161-4350-8ED9-858E4B4076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400" y="6331884"/>
            <a:ext cx="15525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120" y="1412776"/>
            <a:ext cx="7772400" cy="1470025"/>
          </a:xfrm>
        </p:spPr>
        <p:txBody>
          <a:bodyPr>
            <a:noAutofit/>
          </a:bodyPr>
          <a:lstStyle/>
          <a:p>
            <a:r>
              <a:rPr lang="sv-SE" sz="4200" dirty="0" smtClean="0"/>
              <a:t>The Announcement Layer: </a:t>
            </a:r>
            <a:br>
              <a:rPr lang="sv-SE" sz="4200" dirty="0" smtClean="0"/>
            </a:br>
            <a:r>
              <a:rPr lang="sv-SE" sz="4200" dirty="0" smtClean="0"/>
              <a:t>Beacon Coordination for the Sensornet Stack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32584"/>
            <a:ext cx="7406640" cy="1752600"/>
          </a:xfrm>
        </p:spPr>
        <p:txBody>
          <a:bodyPr>
            <a:normAutofit fontScale="85000" lnSpcReduction="20000"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Adam Dunkels</a:t>
            </a:r>
            <a:r>
              <a:rPr lang="sv-SE" dirty="0" smtClean="0">
                <a:solidFill>
                  <a:schemeClr val="tx1"/>
                </a:solidFill>
              </a:rPr>
              <a:t>, Luca Mottola, </a:t>
            </a:r>
            <a:r>
              <a:rPr lang="en-US" dirty="0" smtClean="0">
                <a:solidFill>
                  <a:schemeClr val="tx1"/>
                </a:solidFill>
              </a:rPr>
              <a:t>Nicolas </a:t>
            </a:r>
            <a:r>
              <a:rPr lang="en-US" dirty="0" err="1" smtClean="0">
                <a:solidFill>
                  <a:schemeClr val="tx1"/>
                </a:solidFill>
              </a:rPr>
              <a:t>Tsiftes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Fredrik </a:t>
            </a:r>
            <a:r>
              <a:rPr lang="en-US" dirty="0" err="1" smtClean="0">
                <a:solidFill>
                  <a:schemeClr val="tx1"/>
                </a:solidFill>
              </a:rPr>
              <a:t>Österlind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Joakim</a:t>
            </a:r>
            <a:r>
              <a:rPr lang="en-US" dirty="0" smtClean="0">
                <a:solidFill>
                  <a:schemeClr val="tx1"/>
                </a:solidFill>
              </a:rPr>
              <a:t> Eriksson, </a:t>
            </a:r>
            <a:r>
              <a:rPr lang="en-US" dirty="0" err="1" smtClean="0">
                <a:solidFill>
                  <a:schemeClr val="tx1"/>
                </a:solidFill>
              </a:rPr>
              <a:t>Niclas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Finne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adam@sics.se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Swedish Institute of Computer Science (SICS)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Why broadcast?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Why Broadcasts?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Control traffic in network, transport, application layer protocols</a:t>
            </a:r>
          </a:p>
          <a:p>
            <a:pPr lvl="1"/>
            <a:r>
              <a:rPr lang="sv-SE" dirty="0" smtClean="0"/>
              <a:t>Periodic beacons</a:t>
            </a:r>
          </a:p>
          <a:p>
            <a:pPr lvl="2"/>
            <a:r>
              <a:rPr lang="sv-SE" dirty="0" smtClean="0"/>
              <a:t>Discovery beacons</a:t>
            </a:r>
          </a:p>
          <a:p>
            <a:pPr lvl="2"/>
            <a:r>
              <a:rPr lang="sv-SE" dirty="0"/>
              <a:t>Presence </a:t>
            </a:r>
            <a:r>
              <a:rPr lang="sv-SE" dirty="0" smtClean="0"/>
              <a:t>beacons</a:t>
            </a:r>
          </a:p>
          <a:p>
            <a:pPr lvl="2"/>
            <a:r>
              <a:rPr lang="sv-SE" dirty="0" smtClean="0"/>
              <a:t>Routing beacons</a:t>
            </a:r>
          </a:p>
          <a:p>
            <a:pPr lvl="2"/>
            <a:r>
              <a:rPr lang="sv-SE" dirty="0" smtClean="0"/>
              <a:t>Meta data beacons</a:t>
            </a:r>
          </a:p>
          <a:p>
            <a:r>
              <a:rPr lang="sv-SE" dirty="0" smtClean="0"/>
              <a:t>Data</a:t>
            </a:r>
          </a:p>
          <a:p>
            <a:r>
              <a:rPr lang="sv-SE" dirty="0" smtClean="0"/>
              <a:t>Low-level protocols</a:t>
            </a:r>
          </a:p>
          <a:p>
            <a:pPr lvl="1"/>
            <a:r>
              <a:rPr lang="sv-SE" dirty="0" smtClean="0"/>
              <a:t>Time synchronization,  duty cycling, …</a:t>
            </a:r>
          </a:p>
        </p:txBody>
      </p:sp>
    </p:spTree>
    <p:extLst>
      <p:ext uri="{BB962C8B-B14F-4D97-AF65-F5344CB8AC3E}">
        <p14:creationId xmlns:p14="http://schemas.microsoft.com/office/powerpoint/2010/main" val="4336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Control Traffic: Periodic Beacons, Push &amp; 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Periodic beacons</a:t>
            </a:r>
          </a:p>
          <a:p>
            <a:pPr lvl="1"/>
            <a:r>
              <a:rPr lang="sv-SE" dirty="0" smtClean="0"/>
              <a:t>Randomized to avoid synchronization</a:t>
            </a:r>
          </a:p>
          <a:p>
            <a:r>
              <a:rPr lang="sv-SE" dirty="0" smtClean="0"/>
              <a:t>Push and pull</a:t>
            </a:r>
          </a:p>
          <a:p>
            <a:pPr lvl="1"/>
            <a:r>
              <a:rPr lang="sv-SE" dirty="0" smtClean="0"/>
              <a:t>Pull – request data from neighbors</a:t>
            </a:r>
          </a:p>
          <a:p>
            <a:pPr lvl="2"/>
            <a:r>
              <a:rPr lang="sv-SE" dirty="0" smtClean="0"/>
              <a:t>CTP, Contiki collect: loop detected</a:t>
            </a:r>
          </a:p>
          <a:p>
            <a:pPr lvl="2"/>
            <a:r>
              <a:rPr lang="sv-SE" dirty="0" smtClean="0"/>
              <a:t>Trickle: boot up</a:t>
            </a:r>
          </a:p>
          <a:p>
            <a:pPr lvl="1"/>
            <a:r>
              <a:rPr lang="sv-SE" dirty="0" smtClean="0"/>
              <a:t>Push – transmit data to neighbors</a:t>
            </a:r>
          </a:p>
          <a:p>
            <a:pPr lvl="2"/>
            <a:r>
              <a:rPr lang="sv-SE" dirty="0" smtClean="0"/>
              <a:t>CTP, RPL, Contiki collect: improved route found</a:t>
            </a:r>
          </a:p>
          <a:p>
            <a:pPr lvl="2"/>
            <a:r>
              <a:rPr lang="sv-SE" dirty="0" smtClean="0"/>
              <a:t>Trickle: new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Reducing broadcasts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Adaptive beaconing</a:t>
            </a:r>
          </a:p>
          <a:p>
            <a:pPr lvl="1"/>
            <a:r>
              <a:rPr lang="sv-SE" dirty="0" smtClean="0"/>
              <a:t>CTP [Gnawali et al. SenSys 2009]</a:t>
            </a:r>
          </a:p>
          <a:p>
            <a:r>
              <a:rPr lang="sv-SE" dirty="0" smtClean="0"/>
              <a:t>Beacon suppression</a:t>
            </a:r>
          </a:p>
          <a:p>
            <a:pPr lvl="1"/>
            <a:r>
              <a:rPr lang="sv-SE" dirty="0" smtClean="0"/>
              <a:t>Trickle [Levis et al. NSDI 2004]</a:t>
            </a:r>
          </a:p>
          <a:p>
            <a:pPr lvl="1"/>
            <a:r>
              <a:rPr lang="sv-SE" dirty="0" smtClean="0"/>
              <a:t>RPL [IETF ROLL 2011]</a:t>
            </a:r>
          </a:p>
          <a:p>
            <a:r>
              <a:rPr lang="sv-SE" dirty="0" smtClean="0"/>
              <a:t>Rethinking broadcast</a:t>
            </a:r>
          </a:p>
          <a:p>
            <a:pPr lvl="1"/>
            <a:r>
              <a:rPr lang="sv-SE" dirty="0" smtClean="0"/>
              <a:t>Politecast [Lundén, Dunkels  ACM CCR 2011]</a:t>
            </a:r>
          </a:p>
        </p:txBody>
      </p:sp>
    </p:spTree>
    <p:extLst>
      <p:ext uri="{BB962C8B-B14F-4D97-AF65-F5344CB8AC3E}">
        <p14:creationId xmlns:p14="http://schemas.microsoft.com/office/powerpoint/2010/main" val="41468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 Announcement layer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764704"/>
            <a:ext cx="237626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Data Collection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1920" y="764704"/>
            <a:ext cx="237626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Data Dissemination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16216" y="764704"/>
            <a:ext cx="237626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Neighbor Discovery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71800" y="4725144"/>
            <a:ext cx="48245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Medium Access Control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71800" y="5373216"/>
            <a:ext cx="48245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Radio Duty Cycling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1800" y="6021288"/>
            <a:ext cx="4824536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Radio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615356" y="1488480"/>
            <a:ext cx="1588492" cy="32366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31840" y="1501180"/>
            <a:ext cx="3024336" cy="32366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368024" y="1472084"/>
            <a:ext cx="1163656" cy="3265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508104" y="1484784"/>
            <a:ext cx="1296144" cy="32239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779912" y="1501180"/>
            <a:ext cx="3456384" cy="32366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020272" y="1501180"/>
            <a:ext cx="1224136" cy="320756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764704"/>
            <a:ext cx="237626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Data Collection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1920" y="764704"/>
            <a:ext cx="237626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Data Dissemination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16216" y="764704"/>
            <a:ext cx="237626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Neighbor Discovery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71800" y="4725144"/>
            <a:ext cx="48245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Medium Access Control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71800" y="5373216"/>
            <a:ext cx="482453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Radio Duty Cycling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1800" y="6021288"/>
            <a:ext cx="4824536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Radio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615356" y="1488480"/>
            <a:ext cx="1588492" cy="32366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678234" y="3717032"/>
            <a:ext cx="0" cy="100811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19872" y="1472084"/>
            <a:ext cx="1111808" cy="3253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779912" y="1459384"/>
            <a:ext cx="3384376" cy="32366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96136" y="2996952"/>
            <a:ext cx="3240360" cy="720080"/>
          </a:xfrm>
          <a:prstGeom prst="rect">
            <a:avLst/>
          </a:prstGeom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Announcements</a:t>
            </a:r>
            <a:endParaRPr lang="en-US" sz="24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03848" y="1488480"/>
            <a:ext cx="3474386" cy="1508472"/>
          </a:xfrm>
          <a:prstGeom prst="straightConnector1">
            <a:avLst/>
          </a:prstGeom>
          <a:ln cap="flat" cmpd="sng">
            <a:solidFill>
              <a:schemeClr val="bg1">
                <a:lumMod val="85000"/>
              </a:schemeClr>
            </a:solidFill>
            <a:prstDash val="lgDash"/>
            <a:headEnd type="arrow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770022" y="1484784"/>
            <a:ext cx="2394266" cy="1508472"/>
          </a:xfrm>
          <a:prstGeom prst="straightConnector1">
            <a:avLst/>
          </a:prstGeom>
          <a:ln cap="flat" cmpd="sng">
            <a:solidFill>
              <a:schemeClr val="bg1">
                <a:lumMod val="85000"/>
              </a:schemeClr>
            </a:solidFill>
            <a:prstDash val="lgDash"/>
            <a:headEnd type="arrow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596336" y="1484784"/>
            <a:ext cx="288032" cy="1508472"/>
          </a:xfrm>
          <a:prstGeom prst="straightConnector1">
            <a:avLst/>
          </a:prstGeom>
          <a:ln cap="flat" cmpd="sng">
            <a:solidFill>
              <a:schemeClr val="bg1">
                <a:lumMod val="85000"/>
              </a:schemeClr>
            </a:solidFill>
            <a:prstDash val="lgDash"/>
            <a:headEnd type="arrow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01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Announcement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Beacon Coordination</a:t>
            </a:r>
          </a:p>
          <a:p>
            <a:pPr lvl="1"/>
            <a:r>
              <a:rPr lang="sv-SE" dirty="0" smtClean="0"/>
              <a:t>Piggyback multiple beacons in each transmission</a:t>
            </a:r>
          </a:p>
          <a:p>
            <a:pPr lvl="1"/>
            <a:r>
              <a:rPr lang="sv-SE" dirty="0" smtClean="0"/>
              <a:t>One transmission within each beacon interval</a:t>
            </a:r>
          </a:p>
          <a:p>
            <a:r>
              <a:rPr lang="sv-SE" dirty="0" smtClean="0"/>
              <a:t>Push and pull operations</a:t>
            </a:r>
          </a:p>
        </p:txBody>
      </p:sp>
    </p:spTree>
    <p:extLst>
      <p:ext uri="{BB962C8B-B14F-4D97-AF65-F5344CB8AC3E}">
        <p14:creationId xmlns:p14="http://schemas.microsoft.com/office/powerpoint/2010/main" val="38882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Announcement Layer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 announcement is a (</a:t>
            </a:r>
            <a:r>
              <a:rPr lang="sv-SE" i="1" dirty="0" smtClean="0"/>
              <a:t>key, value, rate</a:t>
            </a:r>
            <a:r>
              <a:rPr lang="sv-SE" dirty="0" smtClean="0"/>
              <a:t>) tuple</a:t>
            </a:r>
          </a:p>
          <a:p>
            <a:r>
              <a:rPr lang="sv-SE" dirty="0" smtClean="0"/>
              <a:t>API</a:t>
            </a:r>
            <a:endParaRPr lang="en-US" dirty="0" smtClean="0"/>
          </a:p>
          <a:p>
            <a:pPr lvl="1"/>
            <a:r>
              <a:rPr lang="en-US" dirty="0" smtClean="0"/>
              <a:t>register(</a:t>
            </a:r>
            <a:r>
              <a:rPr lang="en-US" i="1" dirty="0" smtClean="0"/>
              <a:t>key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i="1" dirty="0" smtClean="0"/>
              <a:t>key,  value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setMinRate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i="1" dirty="0"/>
              <a:t>, </a:t>
            </a:r>
            <a:r>
              <a:rPr lang="en-US" i="1" dirty="0" smtClean="0"/>
              <a:t> rate</a:t>
            </a:r>
            <a:r>
              <a:rPr lang="en-US" dirty="0" smtClean="0"/>
              <a:t>)</a:t>
            </a:r>
          </a:p>
          <a:p>
            <a:pPr lvl="1"/>
            <a:r>
              <a:rPr lang="sv-SE" dirty="0" smtClean="0"/>
              <a:t>push(</a:t>
            </a:r>
            <a:r>
              <a:rPr lang="sv-SE" i="1" dirty="0" smtClean="0"/>
              <a:t>key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pull(</a:t>
            </a:r>
            <a:r>
              <a:rPr lang="sv-SE" i="1" dirty="0" smtClean="0"/>
              <a:t>key</a:t>
            </a:r>
            <a:r>
              <a:rPr lang="sv-S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Beacon Coordination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5736" y="1844824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1660158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70604" y="230823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App 1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195736" y="3244334"/>
            <a:ext cx="648072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70604" y="30596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App 2</a:t>
            </a:r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2195736" y="2275964"/>
            <a:ext cx="6480720" cy="1153036"/>
            <a:chOff x="2195736" y="2275964"/>
            <a:chExt cx="6480720" cy="115303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195736" y="2308230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47864" y="2276872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16016" y="2276872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40152" y="2275964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236296" y="2276872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244510" y="2276872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95736" y="3059668"/>
              <a:ext cx="0" cy="3693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83960" y="3028310"/>
              <a:ext cx="0" cy="3693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164360" y="3027402"/>
              <a:ext cx="0" cy="3693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676456" y="3059668"/>
              <a:ext cx="0" cy="3693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/>
          <p:cNvCxnSpPr/>
          <p:nvPr/>
        </p:nvCxnSpPr>
        <p:spPr>
          <a:xfrm>
            <a:off x="2195736" y="2492896"/>
            <a:ext cx="64807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71500" y="4078849"/>
            <a:ext cx="144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No</a:t>
            </a:r>
          </a:p>
          <a:p>
            <a:r>
              <a:rPr lang="sv-SE" dirty="0" smtClean="0"/>
              <a:t>Coordination</a:t>
            </a:r>
            <a:endParaRPr lang="en-US" dirty="0"/>
          </a:p>
        </p:txBody>
      </p:sp>
      <p:grpSp>
        <p:nvGrpSpPr>
          <p:cNvPr id="100" name="Group 99"/>
          <p:cNvGrpSpPr/>
          <p:nvPr/>
        </p:nvGrpSpPr>
        <p:grpSpPr>
          <a:xfrm>
            <a:off x="2411760" y="2308230"/>
            <a:ext cx="5832648" cy="1120770"/>
            <a:chOff x="2411760" y="2308230"/>
            <a:chExt cx="5832648" cy="1120770"/>
          </a:xfrm>
        </p:grpSpPr>
        <p:grpSp>
          <p:nvGrpSpPr>
            <p:cNvPr id="39" name="Group 38"/>
            <p:cNvGrpSpPr/>
            <p:nvPr/>
          </p:nvGrpSpPr>
          <p:grpSpPr>
            <a:xfrm>
              <a:off x="3995936" y="2348880"/>
              <a:ext cx="180020" cy="337974"/>
              <a:chOff x="2411760" y="2308230"/>
              <a:chExt cx="180020" cy="337974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16116" y="2348880"/>
              <a:ext cx="180020" cy="337974"/>
              <a:chOff x="2411760" y="2308230"/>
              <a:chExt cx="180020" cy="337974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6048164" y="2348880"/>
              <a:ext cx="180020" cy="337974"/>
              <a:chOff x="2411760" y="2308230"/>
              <a:chExt cx="180020" cy="337974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8064388" y="2348880"/>
              <a:ext cx="180020" cy="337974"/>
              <a:chOff x="2411760" y="2308230"/>
              <a:chExt cx="180020" cy="33797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2987824" y="3091026"/>
              <a:ext cx="180020" cy="337974"/>
              <a:chOff x="2411760" y="2308230"/>
              <a:chExt cx="180020" cy="337974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004048" y="3091026"/>
              <a:ext cx="180020" cy="337974"/>
              <a:chOff x="2411760" y="2308230"/>
              <a:chExt cx="180020" cy="33797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7632340" y="3091026"/>
              <a:ext cx="180020" cy="337974"/>
              <a:chOff x="2411760" y="2308230"/>
              <a:chExt cx="180020" cy="337974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2411760" y="2308230"/>
              <a:ext cx="180020" cy="337974"/>
              <a:chOff x="2411760" y="2308230"/>
              <a:chExt cx="180020" cy="33797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101"/>
          <p:cNvGrpSpPr/>
          <p:nvPr/>
        </p:nvGrpSpPr>
        <p:grpSpPr>
          <a:xfrm>
            <a:off x="2195736" y="4221088"/>
            <a:ext cx="6480720" cy="337974"/>
            <a:chOff x="2195736" y="4221088"/>
            <a:chExt cx="6480720" cy="337974"/>
          </a:xfrm>
        </p:grpSpPr>
        <p:grpSp>
          <p:nvGrpSpPr>
            <p:cNvPr id="38" name="Group 37"/>
            <p:cNvGrpSpPr/>
            <p:nvPr/>
          </p:nvGrpSpPr>
          <p:grpSpPr>
            <a:xfrm>
              <a:off x="2411760" y="4221088"/>
              <a:ext cx="180020" cy="337974"/>
              <a:chOff x="2411760" y="2308230"/>
              <a:chExt cx="180020" cy="33797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3023828" y="4221088"/>
              <a:ext cx="180020" cy="337974"/>
              <a:chOff x="2411760" y="2308230"/>
              <a:chExt cx="180020" cy="337974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3995936" y="4221088"/>
              <a:ext cx="180020" cy="337974"/>
              <a:chOff x="2411760" y="2308230"/>
              <a:chExt cx="180020" cy="33797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5040052" y="4221088"/>
              <a:ext cx="180020" cy="337974"/>
              <a:chOff x="2411760" y="2308230"/>
              <a:chExt cx="180020" cy="337974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/>
            <p:cNvGrpSpPr/>
            <p:nvPr/>
          </p:nvGrpSpPr>
          <p:grpSpPr>
            <a:xfrm>
              <a:off x="5616116" y="4221088"/>
              <a:ext cx="180020" cy="337974"/>
              <a:chOff x="2411760" y="2308230"/>
              <a:chExt cx="180020" cy="337974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6048164" y="4221088"/>
              <a:ext cx="180020" cy="337974"/>
              <a:chOff x="2411760" y="2308230"/>
              <a:chExt cx="180020" cy="337974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7632340" y="4221088"/>
              <a:ext cx="180020" cy="337974"/>
              <a:chOff x="2411760" y="2308230"/>
              <a:chExt cx="180020" cy="337974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8064388" y="4221088"/>
              <a:ext cx="180020" cy="337974"/>
              <a:chOff x="2411760" y="2308230"/>
              <a:chExt cx="180020" cy="337974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Connector 88"/>
            <p:cNvCxnSpPr/>
            <p:nvPr/>
          </p:nvCxnSpPr>
          <p:spPr>
            <a:xfrm>
              <a:off x="2195736" y="4365104"/>
              <a:ext cx="648072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971500" y="5229250"/>
            <a:ext cx="144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With</a:t>
            </a:r>
          </a:p>
          <a:p>
            <a:r>
              <a:rPr lang="sv-SE" dirty="0"/>
              <a:t>C</a:t>
            </a:r>
            <a:r>
              <a:rPr lang="sv-SE" dirty="0" smtClean="0"/>
              <a:t>oordination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95736" y="5445224"/>
            <a:ext cx="64807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2411760" y="5301208"/>
            <a:ext cx="5400600" cy="337974"/>
            <a:chOff x="2411760" y="5301208"/>
            <a:chExt cx="5400600" cy="337974"/>
          </a:xfrm>
        </p:grpSpPr>
        <p:grpSp>
          <p:nvGrpSpPr>
            <p:cNvPr id="105" name="Group 104"/>
            <p:cNvGrpSpPr/>
            <p:nvPr/>
          </p:nvGrpSpPr>
          <p:grpSpPr>
            <a:xfrm>
              <a:off x="2411760" y="5301208"/>
              <a:ext cx="180020" cy="337974"/>
              <a:chOff x="2411760" y="2308230"/>
              <a:chExt cx="180020" cy="337974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3995936" y="5301208"/>
              <a:ext cx="180020" cy="337974"/>
              <a:chOff x="2411760" y="2308230"/>
              <a:chExt cx="180020" cy="337974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5040052" y="5301208"/>
              <a:ext cx="180020" cy="337974"/>
              <a:chOff x="2411760" y="2308230"/>
              <a:chExt cx="180020" cy="337974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6048164" y="5301208"/>
              <a:ext cx="180020" cy="337974"/>
              <a:chOff x="2411760" y="2308230"/>
              <a:chExt cx="180020" cy="337974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7632340" y="5301208"/>
              <a:ext cx="180020" cy="337974"/>
              <a:chOff x="2411760" y="2308230"/>
              <a:chExt cx="180020" cy="337974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flipV="1">
                <a:off x="2411760" y="2308230"/>
                <a:ext cx="180020" cy="337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2411760" y="2308230"/>
                <a:ext cx="180020" cy="3370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8649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61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Broadcast is expensive</a:t>
            </a:r>
          </a:p>
          <a:p>
            <a:r>
              <a:rPr lang="en-US" dirty="0" smtClean="0"/>
              <a:t>Control traffic expensive</a:t>
            </a:r>
          </a:p>
          <a:p>
            <a:pPr lvl="1"/>
            <a:r>
              <a:rPr lang="en-US" dirty="0" smtClean="0"/>
              <a:t>Trend: protocol concurrency</a:t>
            </a:r>
          </a:p>
          <a:p>
            <a:r>
              <a:rPr lang="en-US" dirty="0" smtClean="0"/>
              <a:t>An announcement layer</a:t>
            </a:r>
          </a:p>
          <a:p>
            <a:pPr lvl="1"/>
            <a:r>
              <a:rPr lang="en-US" dirty="0" smtClean="0"/>
              <a:t>Beacon coordination</a:t>
            </a:r>
          </a:p>
          <a:p>
            <a:pPr lvl="1"/>
            <a:r>
              <a:rPr lang="en-US" i="1" dirty="0" smtClean="0"/>
              <a:t>Push</a:t>
            </a:r>
            <a:r>
              <a:rPr lang="en-US" dirty="0" smtClean="0"/>
              <a:t> and </a:t>
            </a:r>
            <a:r>
              <a:rPr lang="en-US" i="1" dirty="0" smtClean="0"/>
              <a:t>pull</a:t>
            </a:r>
            <a:r>
              <a:rPr lang="en-US" dirty="0" smtClean="0"/>
              <a:t> operations</a:t>
            </a:r>
          </a:p>
          <a:p>
            <a:r>
              <a:rPr lang="sv-SE" dirty="0" smtClean="0"/>
              <a:t>Reduced control traffic cost for concurrent protocols</a:t>
            </a:r>
          </a:p>
          <a:p>
            <a:pPr lvl="1"/>
            <a:r>
              <a:rPr lang="sv-SE" dirty="0" smtClean="0"/>
              <a:t>Reduced power consumption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358777" cy="225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100684" y="2132868"/>
            <a:ext cx="3079956" cy="2232262"/>
            <a:chOff x="1187624" y="764704"/>
            <a:chExt cx="7848872" cy="5688632"/>
          </a:xfrm>
        </p:grpSpPr>
        <p:sp>
          <p:nvSpPr>
            <p:cNvPr id="10" name="Rectangle 9"/>
            <p:cNvSpPr/>
            <p:nvPr/>
          </p:nvSpPr>
          <p:spPr>
            <a:xfrm>
              <a:off x="1187624" y="764704"/>
              <a:ext cx="2376264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Data Collection</a:t>
              </a:r>
              <a:endParaRPr lang="en-US" sz="1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51920" y="764704"/>
              <a:ext cx="2376264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Data Dissemination</a:t>
              </a:r>
              <a:endParaRPr lang="en-US" sz="1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6216" y="764704"/>
              <a:ext cx="2376264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Neighbor Discovery</a:t>
              </a:r>
              <a:endParaRPr lang="en-US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71800" y="4725144"/>
              <a:ext cx="48245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Medium Access Control</a:t>
              </a:r>
              <a:endParaRPr lang="en-US" sz="1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71800" y="5373216"/>
              <a:ext cx="482453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Radio Duty Cycling</a:t>
              </a:r>
              <a:endParaRPr lang="en-US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71800" y="6021288"/>
              <a:ext cx="4824536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Radio</a:t>
              </a:r>
              <a:endParaRPr lang="en-US" sz="1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615356" y="1488480"/>
              <a:ext cx="1588492" cy="323666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6678234" y="3717032"/>
              <a:ext cx="0" cy="1008112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419872" y="1472084"/>
              <a:ext cx="1111808" cy="32530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3779912" y="1459384"/>
              <a:ext cx="3384376" cy="323666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796136" y="2996952"/>
              <a:ext cx="3240360" cy="720080"/>
            </a:xfrm>
            <a:prstGeom prst="rect">
              <a:avLst/>
            </a:prstGeom>
            <a:ln w="508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b="1" dirty="0" smtClean="0"/>
                <a:t>Announcements</a:t>
              </a:r>
              <a:endParaRPr lang="en-US" sz="1000" b="1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203848" y="1488480"/>
              <a:ext cx="3474386" cy="1508472"/>
            </a:xfrm>
            <a:prstGeom prst="straightConnector1">
              <a:avLst/>
            </a:prstGeom>
            <a:ln cap="flat" cmpd="sng">
              <a:solidFill>
                <a:schemeClr val="bg1">
                  <a:lumMod val="85000"/>
                </a:schemeClr>
              </a:solidFill>
              <a:prstDash val="lgDash"/>
              <a:headEnd type="arrow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770022" y="1484784"/>
              <a:ext cx="2394266" cy="1508472"/>
            </a:xfrm>
            <a:prstGeom prst="straightConnector1">
              <a:avLst/>
            </a:prstGeom>
            <a:ln cap="flat" cmpd="sng">
              <a:solidFill>
                <a:schemeClr val="bg1">
                  <a:lumMod val="85000"/>
                </a:schemeClr>
              </a:solidFill>
              <a:prstDash val="lgDash"/>
              <a:headEnd type="arrow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7596336" y="1484784"/>
              <a:ext cx="288032" cy="1508472"/>
            </a:xfrm>
            <a:prstGeom prst="straightConnector1">
              <a:avLst/>
            </a:prstGeom>
            <a:ln cap="flat" cmpd="sng">
              <a:solidFill>
                <a:schemeClr val="bg1">
                  <a:lumMod val="85000"/>
                </a:schemeClr>
              </a:solidFill>
              <a:prstDash val="lgDash"/>
              <a:headEnd type="arrow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394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Push and 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5008600" cy="4800600"/>
          </a:xfrm>
        </p:spPr>
        <p:txBody>
          <a:bodyPr/>
          <a:lstStyle/>
          <a:p>
            <a:r>
              <a:rPr lang="sv-SE" dirty="0" smtClean="0"/>
              <a:t>Push</a:t>
            </a:r>
          </a:p>
          <a:p>
            <a:pPr lvl="1"/>
            <a:r>
              <a:rPr lang="sv-SE" dirty="0" smtClean="0"/>
              <a:t>Transmit registered beacons</a:t>
            </a:r>
          </a:p>
          <a:p>
            <a:r>
              <a:rPr lang="sv-SE" dirty="0" smtClean="0"/>
              <a:t>Pull</a:t>
            </a:r>
          </a:p>
          <a:p>
            <a:pPr lvl="1"/>
            <a:r>
              <a:rPr lang="sv-SE" dirty="0" smtClean="0"/>
              <a:t>Ask for registered beacons from neighbors</a:t>
            </a:r>
          </a:p>
          <a:p>
            <a:r>
              <a:rPr lang="sv-SE" dirty="0" smtClean="0"/>
              <a:t>Push and pull needs only be done once, for all announcements</a:t>
            </a:r>
          </a:p>
        </p:txBody>
      </p:sp>
      <p:sp>
        <p:nvSpPr>
          <p:cNvPr id="4" name="Oval 3"/>
          <p:cNvSpPr/>
          <p:nvPr/>
        </p:nvSpPr>
        <p:spPr>
          <a:xfrm>
            <a:off x="7701306" y="2060848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92280" y="2780928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60432" y="227687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24328" y="1124744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84368" y="3140968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44408" y="1326604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31429" y="161387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847453" y="1340768"/>
            <a:ext cx="1612979" cy="1800200"/>
            <a:chOff x="6847453" y="1340768"/>
            <a:chExt cx="1612979" cy="1800200"/>
          </a:xfrm>
        </p:grpSpPr>
        <p:cxnSp>
          <p:nvCxnSpPr>
            <p:cNvPr id="14" name="Straight Arrow Connector 13"/>
            <p:cNvCxnSpPr>
              <a:stCxn id="4" idx="7"/>
            </p:cNvCxnSpPr>
            <p:nvPr/>
          </p:nvCxnSpPr>
          <p:spPr>
            <a:xfrm flipV="1">
              <a:off x="7885694" y="1542628"/>
              <a:ext cx="358714" cy="5498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6"/>
              <a:endCxn id="6" idx="2"/>
            </p:cNvCxnSpPr>
            <p:nvPr/>
          </p:nvCxnSpPr>
          <p:spPr>
            <a:xfrm>
              <a:off x="7917330" y="2168860"/>
              <a:ext cx="54310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" idx="4"/>
              <a:endCxn id="8" idx="0"/>
            </p:cNvCxnSpPr>
            <p:nvPr/>
          </p:nvCxnSpPr>
          <p:spPr>
            <a:xfrm>
              <a:off x="7809318" y="2276872"/>
              <a:ext cx="183062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" idx="3"/>
              <a:endCxn id="5" idx="7"/>
            </p:cNvCxnSpPr>
            <p:nvPr/>
          </p:nvCxnSpPr>
          <p:spPr>
            <a:xfrm flipH="1">
              <a:off x="7276668" y="2245236"/>
              <a:ext cx="456274" cy="5673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4" idx="2"/>
              <a:endCxn id="10" idx="6"/>
            </p:cNvCxnSpPr>
            <p:nvPr/>
          </p:nvCxnSpPr>
          <p:spPr>
            <a:xfrm flipH="1" flipV="1">
              <a:off x="6847453" y="1721887"/>
              <a:ext cx="853853" cy="44697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4" idx="1"/>
              <a:endCxn id="7" idx="4"/>
            </p:cNvCxnSpPr>
            <p:nvPr/>
          </p:nvCxnSpPr>
          <p:spPr>
            <a:xfrm flipH="1" flipV="1">
              <a:off x="7632340" y="1340768"/>
              <a:ext cx="100602" cy="7517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7" name="Oval 36"/>
          <p:cNvSpPr/>
          <p:nvPr/>
        </p:nvSpPr>
        <p:spPr>
          <a:xfrm>
            <a:off x="7809318" y="444745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00292" y="516753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568444" y="466348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32340" y="351135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992380" y="552757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352420" y="37132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739441" y="4000484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6955465" y="3727377"/>
            <a:ext cx="1612979" cy="1800200"/>
            <a:chOff x="6803065" y="3574977"/>
            <a:chExt cx="1612979" cy="1800200"/>
          </a:xfrm>
        </p:grpSpPr>
        <p:cxnSp>
          <p:nvCxnSpPr>
            <p:cNvPr id="45" name="Straight Arrow Connector 44"/>
            <p:cNvCxnSpPr>
              <a:stCxn id="37" idx="7"/>
            </p:cNvCxnSpPr>
            <p:nvPr/>
          </p:nvCxnSpPr>
          <p:spPr>
            <a:xfrm flipV="1">
              <a:off x="7841306" y="3776837"/>
              <a:ext cx="358714" cy="5498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7" idx="6"/>
              <a:endCxn id="39" idx="2"/>
            </p:cNvCxnSpPr>
            <p:nvPr/>
          </p:nvCxnSpPr>
          <p:spPr>
            <a:xfrm>
              <a:off x="7872942" y="4403069"/>
              <a:ext cx="54310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7" idx="4"/>
              <a:endCxn id="41" idx="0"/>
            </p:cNvCxnSpPr>
            <p:nvPr/>
          </p:nvCxnSpPr>
          <p:spPr>
            <a:xfrm>
              <a:off x="7764930" y="4511081"/>
              <a:ext cx="183062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7" idx="3"/>
              <a:endCxn id="38" idx="7"/>
            </p:cNvCxnSpPr>
            <p:nvPr/>
          </p:nvCxnSpPr>
          <p:spPr>
            <a:xfrm flipH="1">
              <a:off x="7232280" y="4479445"/>
              <a:ext cx="456274" cy="5673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7" idx="2"/>
              <a:endCxn id="43" idx="6"/>
            </p:cNvCxnSpPr>
            <p:nvPr/>
          </p:nvCxnSpPr>
          <p:spPr>
            <a:xfrm flipH="1" flipV="1">
              <a:off x="6803065" y="3956096"/>
              <a:ext cx="853853" cy="44697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1"/>
              <a:endCxn id="40" idx="4"/>
            </p:cNvCxnSpPr>
            <p:nvPr/>
          </p:nvCxnSpPr>
          <p:spPr>
            <a:xfrm flipH="1" flipV="1">
              <a:off x="7587952" y="3574977"/>
              <a:ext cx="100602" cy="7517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/>
          <p:nvPr/>
        </p:nvCxnSpPr>
        <p:spPr>
          <a:xfrm>
            <a:off x="6955465" y="4216508"/>
            <a:ext cx="727176" cy="338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0"/>
          </p:cNvCxnSpPr>
          <p:nvPr/>
        </p:nvCxnSpPr>
        <p:spPr>
          <a:xfrm flipH="1" flipV="1">
            <a:off x="7917330" y="4771493"/>
            <a:ext cx="183062" cy="756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0" idx="5"/>
            <a:endCxn id="37" idx="0"/>
          </p:cNvCxnSpPr>
          <p:nvPr/>
        </p:nvCxnSpPr>
        <p:spPr>
          <a:xfrm>
            <a:off x="7816728" y="3695741"/>
            <a:ext cx="100602" cy="751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8" idx="6"/>
          </p:cNvCxnSpPr>
          <p:nvPr/>
        </p:nvCxnSpPr>
        <p:spPr>
          <a:xfrm flipV="1">
            <a:off x="7416316" y="4707869"/>
            <a:ext cx="418725" cy="567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2" idx="4"/>
            <a:endCxn id="37" idx="7"/>
          </p:cNvCxnSpPr>
          <p:nvPr/>
        </p:nvCxnSpPr>
        <p:spPr>
          <a:xfrm flipH="1">
            <a:off x="7993706" y="3929237"/>
            <a:ext cx="466726" cy="5498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9" idx="2"/>
            <a:endCxn id="37" idx="5"/>
          </p:cNvCxnSpPr>
          <p:nvPr/>
        </p:nvCxnSpPr>
        <p:spPr>
          <a:xfrm flipH="1" flipV="1">
            <a:off x="7993706" y="4631845"/>
            <a:ext cx="574738" cy="139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35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Evaluation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Microbenchmark: Beacon Transmissions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35620" y="5878246"/>
            <a:ext cx="7241359" cy="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63043" y="119675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Transmissions / </a:t>
            </a:r>
            <a:r>
              <a:rPr lang="sv-SE" dirty="0" smtClean="0"/>
              <a:t>second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95920" y="6285885"/>
            <a:ext cx="2704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Registered announcements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27702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9790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3886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47982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40070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04166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6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160350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97265" y="1548478"/>
            <a:ext cx="0" cy="4312684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7225" y="56520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37225" y="50039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37225" y="43180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37225" y="35877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37225" y="28750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31550" y="21956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1985675" y="2755205"/>
            <a:ext cx="6330845" cy="3105957"/>
            <a:chOff x="1985675" y="2755205"/>
            <a:chExt cx="6330845" cy="3105957"/>
          </a:xfrm>
        </p:grpSpPr>
        <p:sp>
          <p:nvSpPr>
            <p:cNvPr id="36" name="Rectangle 35"/>
            <p:cNvSpPr/>
            <p:nvPr/>
          </p:nvSpPr>
          <p:spPr>
            <a:xfrm>
              <a:off x="1985675" y="5521878"/>
              <a:ext cx="354015" cy="2834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066677" y="2755205"/>
              <a:ext cx="6249843" cy="3105957"/>
              <a:chOff x="2066677" y="2755205"/>
              <a:chExt cx="6249843" cy="310595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843760" y="5157240"/>
                <a:ext cx="354015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07880" y="4852733"/>
                <a:ext cx="354015" cy="9525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578025" y="4502140"/>
                <a:ext cx="354015" cy="1303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436096" y="4149100"/>
                <a:ext cx="354015" cy="16660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306275" y="3757228"/>
                <a:ext cx="354015" cy="205790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170395" y="3501010"/>
                <a:ext cx="354015" cy="2320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962505" y="3052533"/>
                <a:ext cx="354015" cy="27527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2927780" y="4797190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3779890" y="4581160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4644010" y="4267415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5508130" y="3835355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6372250" y="3284980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7260390" y="3140960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8043507" y="2755205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2066677" y="5331387"/>
                <a:ext cx="192010" cy="529775"/>
                <a:chOff x="2927780" y="4852733"/>
                <a:chExt cx="192010" cy="529775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020767" y="4852733"/>
                  <a:ext cx="0" cy="5297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927780" y="4852733"/>
                  <a:ext cx="19201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3" name="Group 82"/>
          <p:cNvGrpSpPr/>
          <p:nvPr/>
        </p:nvGrpSpPr>
        <p:grpSpPr>
          <a:xfrm>
            <a:off x="5684680" y="1221747"/>
            <a:ext cx="2739363" cy="369332"/>
            <a:chOff x="5684680" y="1221747"/>
            <a:chExt cx="2739363" cy="369332"/>
          </a:xfrm>
        </p:grpSpPr>
        <p:sp>
          <p:nvSpPr>
            <p:cNvPr id="77" name="Rectangle 76"/>
            <p:cNvSpPr/>
            <p:nvPr/>
          </p:nvSpPr>
          <p:spPr>
            <a:xfrm>
              <a:off x="5684680" y="1246742"/>
              <a:ext cx="366147" cy="3193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78172" y="1221747"/>
              <a:ext cx="2245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Without coordination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684680" y="1668494"/>
            <a:ext cx="2398414" cy="369332"/>
            <a:chOff x="5684680" y="1668494"/>
            <a:chExt cx="2398414" cy="369332"/>
          </a:xfrm>
        </p:grpSpPr>
        <p:sp>
          <p:nvSpPr>
            <p:cNvPr id="79" name="Rectangle 78"/>
            <p:cNvSpPr/>
            <p:nvPr/>
          </p:nvSpPr>
          <p:spPr>
            <a:xfrm>
              <a:off x="5684680" y="1718484"/>
              <a:ext cx="366147" cy="31934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156220" y="1668494"/>
              <a:ext cx="1926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With coordination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39690" y="5419575"/>
            <a:ext cx="6336880" cy="385755"/>
            <a:chOff x="2339690" y="5419575"/>
            <a:chExt cx="6336880" cy="385755"/>
          </a:xfrm>
        </p:grpSpPr>
        <p:grpSp>
          <p:nvGrpSpPr>
            <p:cNvPr id="11" name="Group 10"/>
            <p:cNvGrpSpPr/>
            <p:nvPr/>
          </p:nvGrpSpPr>
          <p:grpSpPr>
            <a:xfrm>
              <a:off x="2339690" y="5419575"/>
              <a:ext cx="6336880" cy="385755"/>
              <a:chOff x="2339690" y="5419575"/>
              <a:chExt cx="6336880" cy="385755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2339690" y="5517290"/>
                <a:ext cx="6336880" cy="288040"/>
                <a:chOff x="2339690" y="5517290"/>
                <a:chExt cx="6336880" cy="28804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339690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203810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067930" y="5521896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932050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5802205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6666325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7530445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322555" y="5517290"/>
                  <a:ext cx="354015" cy="28343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0" name="Straight Connector 69"/>
              <p:cNvCxnSpPr/>
              <p:nvPr/>
            </p:nvCxnSpPr>
            <p:spPr>
              <a:xfrm flipH="1">
                <a:off x="3380818" y="5419575"/>
                <a:ext cx="12009" cy="313745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299840" y="5419575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241170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413994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5004060" y="5540443"/>
              <a:ext cx="192010" cy="192877"/>
              <a:chOff x="2411700" y="4869200"/>
              <a:chExt cx="192010" cy="192877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86818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73230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759642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8388530" y="5540443"/>
              <a:ext cx="192010" cy="192877"/>
              <a:chOff x="2411700" y="4869200"/>
              <a:chExt cx="192010" cy="192877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" name="Straight Connector 7"/>
          <p:cNvCxnSpPr>
            <a:stCxn id="36" idx="0"/>
          </p:cNvCxnSpPr>
          <p:nvPr/>
        </p:nvCxnSpPr>
        <p:spPr>
          <a:xfrm flipV="1">
            <a:off x="2162683" y="2755206"/>
            <a:ext cx="6513887" cy="2766672"/>
          </a:xfrm>
          <a:prstGeom prst="line">
            <a:avLst/>
          </a:prstGeom>
          <a:ln w="1016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7" idx="0"/>
          </p:cNvCxnSpPr>
          <p:nvPr/>
        </p:nvCxnSpPr>
        <p:spPr>
          <a:xfrm flipV="1">
            <a:off x="2516698" y="5481277"/>
            <a:ext cx="6312272" cy="36013"/>
          </a:xfrm>
          <a:prstGeom prst="line">
            <a:avLst/>
          </a:prstGeom>
          <a:ln w="1016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Microbenchmark: Power Consumption</a:t>
            </a:r>
            <a:endParaRPr lang="en-US" sz="32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963043" y="1196752"/>
            <a:ext cx="8113936" cy="5458465"/>
            <a:chOff x="963043" y="1196752"/>
            <a:chExt cx="8113936" cy="545846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35620" y="5878246"/>
              <a:ext cx="7241359" cy="0"/>
            </a:xfrm>
            <a:prstGeom prst="straightConnector1">
              <a:avLst/>
            </a:prstGeom>
            <a:ln w="1016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963043" y="1196752"/>
              <a:ext cx="2090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Radio duty cycle (%)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9940" y="6285885"/>
              <a:ext cx="2704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Registered announcements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27702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19790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3886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47982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40070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04166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6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08304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7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60350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8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797265" y="1548478"/>
              <a:ext cx="0" cy="4312684"/>
            </a:xfrm>
            <a:prstGeom prst="straightConnector1">
              <a:avLst/>
            </a:prstGeom>
            <a:ln w="1016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37225" y="565202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37225" y="493192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37225" y="41491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37225" y="335699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37225" y="25648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8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31550" y="184478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10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85675" y="2395155"/>
            <a:ext cx="6330845" cy="3466007"/>
            <a:chOff x="1985675" y="2395155"/>
            <a:chExt cx="6330845" cy="3466007"/>
          </a:xfrm>
        </p:grpSpPr>
        <p:sp>
          <p:nvSpPr>
            <p:cNvPr id="36" name="Rectangle 35"/>
            <p:cNvSpPr/>
            <p:nvPr/>
          </p:nvSpPr>
          <p:spPr>
            <a:xfrm>
              <a:off x="1985675" y="5521878"/>
              <a:ext cx="354015" cy="2834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43760" y="5157240"/>
              <a:ext cx="354015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07880" y="4750885"/>
              <a:ext cx="354015" cy="1054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8025" y="4333766"/>
              <a:ext cx="354015" cy="1471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36096" y="3981928"/>
              <a:ext cx="354015" cy="18332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06275" y="3541656"/>
              <a:ext cx="354015" cy="2273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170395" y="3117808"/>
              <a:ext cx="354015" cy="2703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62505" y="2660043"/>
              <a:ext cx="354015" cy="3145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927780" y="4771485"/>
              <a:ext cx="192010" cy="529775"/>
              <a:chOff x="2927780" y="4852733"/>
              <a:chExt cx="192010" cy="52977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779890" y="4509150"/>
              <a:ext cx="192010" cy="601785"/>
              <a:chOff x="2927780" y="4780723"/>
              <a:chExt cx="192010" cy="601785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927780" y="478072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644010" y="4221110"/>
              <a:ext cx="192010" cy="529775"/>
              <a:chOff x="2927780" y="4852733"/>
              <a:chExt cx="192010" cy="52977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5508130" y="3717040"/>
              <a:ext cx="192010" cy="529775"/>
              <a:chOff x="2927780" y="4852733"/>
              <a:chExt cx="192010" cy="529775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6372250" y="3068950"/>
              <a:ext cx="192010" cy="529775"/>
              <a:chOff x="2927780" y="4852733"/>
              <a:chExt cx="192010" cy="52977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7260390" y="2852920"/>
              <a:ext cx="192010" cy="529775"/>
              <a:chOff x="2927780" y="4852733"/>
              <a:chExt cx="192010" cy="529775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8043507" y="2395155"/>
              <a:ext cx="192010" cy="529775"/>
              <a:chOff x="2927780" y="4852733"/>
              <a:chExt cx="192010" cy="52977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2066677" y="5331387"/>
              <a:ext cx="192010" cy="529775"/>
              <a:chOff x="2927780" y="4852733"/>
              <a:chExt cx="192010" cy="529775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3020767" y="4852733"/>
                <a:ext cx="0" cy="5297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927780" y="4852733"/>
                <a:ext cx="1920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oup 82"/>
          <p:cNvGrpSpPr/>
          <p:nvPr/>
        </p:nvGrpSpPr>
        <p:grpSpPr>
          <a:xfrm>
            <a:off x="5684680" y="1221747"/>
            <a:ext cx="2739363" cy="369332"/>
            <a:chOff x="5684680" y="1221747"/>
            <a:chExt cx="2739363" cy="369332"/>
          </a:xfrm>
        </p:grpSpPr>
        <p:sp>
          <p:nvSpPr>
            <p:cNvPr id="77" name="Rectangle 76"/>
            <p:cNvSpPr/>
            <p:nvPr/>
          </p:nvSpPr>
          <p:spPr>
            <a:xfrm>
              <a:off x="5684680" y="1246742"/>
              <a:ext cx="366147" cy="3193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78172" y="1221747"/>
              <a:ext cx="2245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Without coordination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684680" y="1668494"/>
            <a:ext cx="2398414" cy="369332"/>
            <a:chOff x="5684680" y="1668494"/>
            <a:chExt cx="2398414" cy="369332"/>
          </a:xfrm>
        </p:grpSpPr>
        <p:sp>
          <p:nvSpPr>
            <p:cNvPr id="79" name="Rectangle 78"/>
            <p:cNvSpPr/>
            <p:nvPr/>
          </p:nvSpPr>
          <p:spPr>
            <a:xfrm>
              <a:off x="5684680" y="1718484"/>
              <a:ext cx="366147" cy="31934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156220" y="1668494"/>
              <a:ext cx="1926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With coordination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339690" y="5157240"/>
            <a:ext cx="6336880" cy="648090"/>
            <a:chOff x="2339690" y="5157240"/>
            <a:chExt cx="6336880" cy="648090"/>
          </a:xfrm>
        </p:grpSpPr>
        <p:grpSp>
          <p:nvGrpSpPr>
            <p:cNvPr id="76" name="Group 75"/>
            <p:cNvGrpSpPr/>
            <p:nvPr/>
          </p:nvGrpSpPr>
          <p:grpSpPr>
            <a:xfrm>
              <a:off x="2339690" y="5157240"/>
              <a:ext cx="6336880" cy="648090"/>
              <a:chOff x="2339690" y="5157240"/>
              <a:chExt cx="6336880" cy="64809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339690" y="5517290"/>
                <a:ext cx="354015" cy="28343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203810" y="5331387"/>
                <a:ext cx="354015" cy="469337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067930" y="5331387"/>
                <a:ext cx="354015" cy="473943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932050" y="5326965"/>
                <a:ext cx="354015" cy="473759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802205" y="5326965"/>
                <a:ext cx="354015" cy="473759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666325" y="5301260"/>
                <a:ext cx="354015" cy="4994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530445" y="5301260"/>
                <a:ext cx="354015" cy="4994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322555" y="5157240"/>
                <a:ext cx="354015" cy="64348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41170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4139940" y="5373270"/>
              <a:ext cx="192010" cy="192877"/>
              <a:chOff x="2411700" y="4725180"/>
              <a:chExt cx="192010" cy="192877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2504689" y="472518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5004060" y="5540443"/>
              <a:ext cx="192010" cy="192877"/>
              <a:chOff x="2411700" y="4869200"/>
              <a:chExt cx="192010" cy="192877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86818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73230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7596420" y="5517290"/>
              <a:ext cx="192010" cy="192877"/>
              <a:chOff x="2411700" y="4869200"/>
              <a:chExt cx="192010" cy="192877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8388530" y="5540443"/>
              <a:ext cx="192010" cy="192877"/>
              <a:chOff x="2411700" y="4869200"/>
              <a:chExt cx="192010" cy="192877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2504689" y="4869200"/>
                <a:ext cx="0" cy="192877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411700" y="4869200"/>
                <a:ext cx="19201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8" name="Straight Connector 107"/>
          <p:cNvCxnSpPr/>
          <p:nvPr/>
        </p:nvCxnSpPr>
        <p:spPr>
          <a:xfrm flipV="1">
            <a:off x="2162683" y="2395155"/>
            <a:ext cx="6513887" cy="3126723"/>
          </a:xfrm>
          <a:prstGeom prst="line">
            <a:avLst/>
          </a:prstGeom>
          <a:ln w="1016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37" idx="0"/>
          </p:cNvCxnSpPr>
          <p:nvPr/>
        </p:nvCxnSpPr>
        <p:spPr>
          <a:xfrm flipV="1">
            <a:off x="2516698" y="5110935"/>
            <a:ext cx="6207274" cy="406355"/>
          </a:xfrm>
          <a:prstGeom prst="line">
            <a:avLst/>
          </a:prstGeom>
          <a:ln w="1016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053680" y="2934212"/>
            <a:ext cx="1580882" cy="2343895"/>
            <a:chOff x="3053680" y="2934212"/>
            <a:chExt cx="1580882" cy="2343895"/>
          </a:xfrm>
        </p:grpSpPr>
        <p:sp>
          <p:nvSpPr>
            <p:cNvPr id="9" name="TextBox 8"/>
            <p:cNvSpPr txBox="1"/>
            <p:nvPr/>
          </p:nvSpPr>
          <p:spPr>
            <a:xfrm>
              <a:off x="3053680" y="2934212"/>
              <a:ext cx="1580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Not horizontal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983886" y="3356990"/>
              <a:ext cx="438059" cy="192111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716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Contiki shell: collect + trickle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86303" y="5589240"/>
            <a:ext cx="75608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486303" y="1484784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34375" y="5737747"/>
            <a:ext cx="1556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Beacons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30919" y="5733256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Data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645298" y="1268760"/>
            <a:ext cx="2610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Duty cycle (%)</a:t>
            </a:r>
            <a:endParaRPr lang="en-US" sz="3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134375" y="1388367"/>
            <a:ext cx="6796926" cy="4200873"/>
            <a:chOff x="1979712" y="1388367"/>
            <a:chExt cx="6796926" cy="4200873"/>
          </a:xfrm>
        </p:grpSpPr>
        <p:sp>
          <p:nvSpPr>
            <p:cNvPr id="13" name="Rectangle 12"/>
            <p:cNvSpPr/>
            <p:nvPr/>
          </p:nvSpPr>
          <p:spPr>
            <a:xfrm>
              <a:off x="1979712" y="3068960"/>
              <a:ext cx="778418" cy="25202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00192" y="4149080"/>
              <a:ext cx="778418" cy="1440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1774" y="1507975"/>
              <a:ext cx="778418" cy="3455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01528" y="1388367"/>
              <a:ext cx="227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No coordination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56157" y="1908121"/>
            <a:ext cx="6023870" cy="3681119"/>
            <a:chOff x="3001494" y="1908121"/>
            <a:chExt cx="6023870" cy="3681119"/>
          </a:xfrm>
        </p:grpSpPr>
        <p:sp>
          <p:nvSpPr>
            <p:cNvPr id="16" name="Rectangle 15"/>
            <p:cNvSpPr/>
            <p:nvPr/>
          </p:nvSpPr>
          <p:spPr>
            <a:xfrm>
              <a:off x="3001494" y="3789040"/>
              <a:ext cx="778418" cy="1800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08304" y="4149080"/>
              <a:ext cx="778418" cy="14401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21774" y="1973142"/>
              <a:ext cx="778418" cy="3757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16216" y="1908121"/>
              <a:ext cx="2509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With coordination</a:t>
              </a:r>
              <a:endParaRPr lang="en-US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71500" y="43198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0.5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54153" y="31676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71500" y="216421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1.5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691211" y="2844514"/>
            <a:ext cx="3409295" cy="646331"/>
            <a:chOff x="3691211" y="2844514"/>
            <a:chExt cx="3409295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4427980" y="2844514"/>
              <a:ext cx="26725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The difference is (almost) </a:t>
              </a:r>
            </a:p>
            <a:p>
              <a:r>
                <a:rPr lang="sv-SE" dirty="0" smtClean="0"/>
                <a:t>equal to the cost of trickle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691211" y="3352346"/>
              <a:ext cx="736769" cy="13849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28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Drawbacks?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Potential drawbacks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Code size overhead?</a:t>
            </a:r>
          </a:p>
          <a:p>
            <a:pPr lvl="1"/>
            <a:r>
              <a:rPr lang="sv-SE" dirty="0" smtClean="0"/>
              <a:t>Less code needed for each protocol implementation</a:t>
            </a:r>
          </a:p>
          <a:p>
            <a:r>
              <a:rPr lang="sv-SE" dirty="0" smtClean="0"/>
              <a:t>Are protocols affected?</a:t>
            </a:r>
          </a:p>
          <a:p>
            <a:r>
              <a:rPr lang="sv-SE" dirty="0" smtClean="0"/>
              <a:t>What about unbalanced announcements?</a:t>
            </a:r>
          </a:p>
        </p:txBody>
      </p:sp>
    </p:spTree>
    <p:extLst>
      <p:ext uri="{BB962C8B-B14F-4D97-AF65-F5344CB8AC3E}">
        <p14:creationId xmlns:p14="http://schemas.microsoft.com/office/powerpoint/2010/main" val="110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Are Protocols Affected?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What if a protocol expects a beacon, but the beacon is cancelled?</a:t>
            </a:r>
          </a:p>
          <a:p>
            <a:pPr lvl="1"/>
            <a:r>
              <a:rPr lang="sv-SE" dirty="0" smtClean="0"/>
              <a:t>Beacon is cancelled because already transmitted</a:t>
            </a:r>
          </a:p>
          <a:p>
            <a:pPr lvl="1"/>
            <a:r>
              <a:rPr lang="sv-SE" dirty="0" smtClean="0"/>
              <a:t>No visible effect for the protocol</a:t>
            </a:r>
          </a:p>
          <a:p>
            <a:r>
              <a:rPr lang="sv-SE" dirty="0" smtClean="0"/>
              <a:t>Protocol concurrency affects protocols though</a:t>
            </a:r>
          </a:p>
          <a:p>
            <a:r>
              <a:rPr lang="sv-SE" dirty="0" smtClean="0"/>
              <a:t>Announcements for periodic, randomized beacons</a:t>
            </a:r>
          </a:p>
          <a:p>
            <a:pPr lvl="1"/>
            <a:r>
              <a:rPr lang="sv-SE" dirty="0" smtClean="0"/>
              <a:t>Otherwise, use direct broadcast</a:t>
            </a:r>
          </a:p>
        </p:txBody>
      </p:sp>
    </p:spTree>
    <p:extLst>
      <p:ext uri="{BB962C8B-B14F-4D97-AF65-F5344CB8AC3E}">
        <p14:creationId xmlns:p14="http://schemas.microsoft.com/office/powerpoint/2010/main" val="4681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Unbalanced Beacons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Two beacons:</a:t>
            </a:r>
          </a:p>
          <a:p>
            <a:pPr lvl="1"/>
            <a:r>
              <a:rPr lang="sv-SE" dirty="0" smtClean="0"/>
              <a:t>One small and fast</a:t>
            </a:r>
          </a:p>
          <a:p>
            <a:pPr lvl="1"/>
            <a:r>
              <a:rPr lang="sv-SE" dirty="0" smtClean="0"/>
              <a:t>One large and slow</a:t>
            </a:r>
          </a:p>
          <a:p>
            <a:r>
              <a:rPr lang="sv-SE" dirty="0" smtClean="0"/>
              <a:t>Always piggybacking will increase power consumption</a:t>
            </a:r>
          </a:p>
          <a:p>
            <a:r>
              <a:rPr lang="sv-SE" dirty="0" smtClean="0"/>
              <a:t>This is a real problem</a:t>
            </a:r>
          </a:p>
          <a:p>
            <a:pPr lvl="1"/>
            <a:r>
              <a:rPr lang="sv-SE" dirty="0" smtClean="0"/>
              <a:t>But </a:t>
            </a:r>
            <a:r>
              <a:rPr lang="sv-SE" dirty="0" smtClean="0"/>
              <a:t>only i</a:t>
            </a:r>
            <a:r>
              <a:rPr lang="en-US" dirty="0" smtClean="0"/>
              <a:t>n our current implementation</a:t>
            </a:r>
          </a:p>
          <a:p>
            <a:r>
              <a:rPr lang="sv-SE" dirty="0" smtClean="0"/>
              <a:t>Having a beacon layer allows us to solve it	</a:t>
            </a:r>
          </a:p>
          <a:p>
            <a:pPr lvl="1"/>
            <a:r>
              <a:rPr lang="sv-SE" dirty="0" smtClean="0"/>
              <a:t>Improved beacon coordination algorithm</a:t>
            </a:r>
          </a:p>
          <a:p>
            <a:pPr lvl="1"/>
            <a:r>
              <a:rPr lang="en-US" dirty="0" smtClean="0"/>
              <a:t>Hysteresis for when to piggyback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731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Why should we care?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20" y="6094214"/>
            <a:ext cx="7241359" cy="0"/>
          </a:xfrm>
          <a:prstGeom prst="straightConnector1">
            <a:avLst/>
          </a:prstGeom>
          <a:ln w="1016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3043" y="1412720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Radio duty cycle (%)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97265" y="1764446"/>
            <a:ext cx="0" cy="4312684"/>
          </a:xfrm>
          <a:prstGeom prst="straightConnector1">
            <a:avLst/>
          </a:prstGeom>
          <a:ln w="1016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37225" y="58679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9540" y="51478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0.5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37225" y="4365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59540" y="357295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1.5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37225" y="278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7550" y="6224612"/>
            <a:ext cx="2886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Control traffic: Beacons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90060" y="6224612"/>
            <a:ext cx="202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Data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868180" y="5332562"/>
            <a:ext cx="2326630" cy="720100"/>
            <a:chOff x="5868180" y="5332562"/>
            <a:chExt cx="2326630" cy="720100"/>
          </a:xfrm>
        </p:grpSpPr>
        <p:sp>
          <p:nvSpPr>
            <p:cNvPr id="27" name="Rectangle 26"/>
            <p:cNvSpPr/>
            <p:nvPr/>
          </p:nvSpPr>
          <p:spPr>
            <a:xfrm>
              <a:off x="5868180" y="5332562"/>
              <a:ext cx="576080" cy="720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88280" y="5677939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Data collection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15770" y="4671495"/>
            <a:ext cx="2610487" cy="452383"/>
            <a:chOff x="2915770" y="4671495"/>
            <a:chExt cx="2610487" cy="452383"/>
          </a:xfrm>
        </p:grpSpPr>
        <p:sp>
          <p:nvSpPr>
            <p:cNvPr id="30" name="Rectangle 29"/>
            <p:cNvSpPr/>
            <p:nvPr/>
          </p:nvSpPr>
          <p:spPr>
            <a:xfrm>
              <a:off x="2915770" y="4671495"/>
              <a:ext cx="576080" cy="45238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3860" y="4713020"/>
              <a:ext cx="1962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Data dissemination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915770" y="3757624"/>
            <a:ext cx="2254620" cy="904766"/>
            <a:chOff x="2915770" y="3757624"/>
            <a:chExt cx="2254620" cy="904766"/>
          </a:xfrm>
        </p:grpSpPr>
        <p:sp>
          <p:nvSpPr>
            <p:cNvPr id="28" name="Rectangle 27"/>
            <p:cNvSpPr/>
            <p:nvPr/>
          </p:nvSpPr>
          <p:spPr>
            <a:xfrm>
              <a:off x="2915770" y="3757624"/>
              <a:ext cx="576080" cy="9047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63860" y="4025341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Data collection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68180" y="5013220"/>
            <a:ext cx="2326630" cy="377871"/>
            <a:chOff x="5868180" y="5013220"/>
            <a:chExt cx="2326630" cy="377871"/>
          </a:xfrm>
        </p:grpSpPr>
        <p:sp>
          <p:nvSpPr>
            <p:cNvPr id="29" name="Rectangle 28"/>
            <p:cNvSpPr/>
            <p:nvPr/>
          </p:nvSpPr>
          <p:spPr>
            <a:xfrm>
              <a:off x="5868180" y="5013220"/>
              <a:ext cx="576080" cy="3600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88280" y="5021759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Data collection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15770" y="5147896"/>
            <a:ext cx="2254620" cy="904766"/>
            <a:chOff x="2915770" y="5147896"/>
            <a:chExt cx="2254620" cy="904766"/>
          </a:xfrm>
        </p:grpSpPr>
        <p:sp>
          <p:nvSpPr>
            <p:cNvPr id="24" name="Rectangle 23"/>
            <p:cNvSpPr/>
            <p:nvPr/>
          </p:nvSpPr>
          <p:spPr>
            <a:xfrm>
              <a:off x="2915770" y="5147896"/>
              <a:ext cx="576080" cy="904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63860" y="5677939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Data collection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91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416 L -0.00104 0.107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55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99075E-7 L 0.0026 0.179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89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Control traffic is expensive, concurrent protocols make it worse</a:t>
            </a:r>
          </a:p>
          <a:p>
            <a:pPr lvl="1"/>
            <a:r>
              <a:rPr lang="sv-SE" dirty="0" smtClean="0"/>
              <a:t>Because broadcast is expensive</a:t>
            </a:r>
          </a:p>
          <a:p>
            <a:r>
              <a:rPr lang="sv-SE" dirty="0" smtClean="0"/>
              <a:t>Announcement layer</a:t>
            </a:r>
          </a:p>
          <a:p>
            <a:pPr lvl="1"/>
            <a:r>
              <a:rPr lang="sv-SE" dirty="0" smtClean="0"/>
              <a:t>Beacon coordination</a:t>
            </a:r>
          </a:p>
          <a:p>
            <a:pPr lvl="1"/>
            <a:r>
              <a:rPr lang="sv-SE" dirty="0" smtClean="0"/>
              <a:t>Push and pull</a:t>
            </a:r>
          </a:p>
          <a:p>
            <a:r>
              <a:rPr lang="sv-SE" dirty="0" smtClean="0"/>
              <a:t>To be included in Contiki 2.5+</a:t>
            </a:r>
          </a:p>
          <a:p>
            <a:r>
              <a:rPr lang="sv-SE" dirty="0" smtClean="0"/>
              <a:t>Beacon coordination reduces the power consumption of concurrent control traffic</a:t>
            </a:r>
          </a:p>
        </p:txBody>
      </p:sp>
    </p:spTree>
    <p:extLst>
      <p:ext uri="{BB962C8B-B14F-4D97-AF65-F5344CB8AC3E}">
        <p14:creationId xmlns:p14="http://schemas.microsoft.com/office/powerpoint/2010/main" val="4807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Questions?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10" y="5952493"/>
            <a:ext cx="3558647" cy="84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156" y="6021360"/>
            <a:ext cx="4118843" cy="83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373688"/>
            <a:ext cx="21526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20" y="4365130"/>
            <a:ext cx="2078689" cy="15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74" y="4549776"/>
            <a:ext cx="1630326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9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Broadcast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1640" y="22129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59732" y="538939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16216" y="376921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99992" y="178899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884368" y="276390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699792" y="276292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48064" y="466931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928382" y="3625197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716250" y="22129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483768" y="1916832"/>
            <a:ext cx="2916324" cy="2916324"/>
            <a:chOff x="2501770" y="710698"/>
            <a:chExt cx="2916324" cy="2916324"/>
          </a:xfrm>
        </p:grpSpPr>
        <p:sp>
          <p:nvSpPr>
            <p:cNvPr id="17" name="Oval 16"/>
            <p:cNvSpPr/>
            <p:nvPr/>
          </p:nvSpPr>
          <p:spPr>
            <a:xfrm>
              <a:off x="2501770" y="710698"/>
              <a:ext cx="2916324" cy="29163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/>
            <p:cNvCxnSpPr>
              <a:stCxn id="11" idx="1"/>
              <a:endCxn id="15" idx="6"/>
            </p:cNvCxnSpPr>
            <p:nvPr/>
          </p:nvCxnSpPr>
          <p:spPr>
            <a:xfrm flipH="1" flipV="1">
              <a:off x="2915816" y="1702633"/>
              <a:ext cx="967740" cy="3178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3"/>
              <a:endCxn id="6" idx="7"/>
            </p:cNvCxnSpPr>
            <p:nvPr/>
          </p:nvCxnSpPr>
          <p:spPr>
            <a:xfrm flipH="1">
              <a:off x="3244220" y="2173228"/>
              <a:ext cx="639336" cy="567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6"/>
              <a:endCxn id="30" idx="1"/>
            </p:cNvCxnSpPr>
            <p:nvPr/>
          </p:nvCxnSpPr>
          <p:spPr>
            <a:xfrm>
              <a:off x="4067944" y="2096852"/>
              <a:ext cx="892074" cy="391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834696" y="3392996"/>
            <a:ext cx="2916324" cy="2916324"/>
            <a:chOff x="3834696" y="2222866"/>
            <a:chExt cx="2916324" cy="2916324"/>
          </a:xfrm>
        </p:grpSpPr>
        <p:sp>
          <p:nvSpPr>
            <p:cNvPr id="24" name="Oval 23"/>
            <p:cNvSpPr/>
            <p:nvPr/>
          </p:nvSpPr>
          <p:spPr>
            <a:xfrm>
              <a:off x="3834696" y="2222866"/>
              <a:ext cx="2916324" cy="29163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Arrow Connector 25"/>
            <p:cNvCxnSpPr>
              <a:stCxn id="16" idx="3"/>
              <a:endCxn id="13" idx="0"/>
            </p:cNvCxnSpPr>
            <p:nvPr/>
          </p:nvCxnSpPr>
          <p:spPr>
            <a:xfrm flipH="1">
              <a:off x="4716016" y="3685396"/>
              <a:ext cx="463684" cy="5356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6" idx="5"/>
              <a:endCxn id="8" idx="1"/>
            </p:cNvCxnSpPr>
            <p:nvPr/>
          </p:nvCxnSpPr>
          <p:spPr>
            <a:xfrm>
              <a:off x="5332452" y="3685396"/>
              <a:ext cx="999376" cy="7833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6" idx="0"/>
              <a:endCxn id="30" idx="4"/>
            </p:cNvCxnSpPr>
            <p:nvPr/>
          </p:nvCxnSpPr>
          <p:spPr>
            <a:xfrm flipH="1" flipV="1">
              <a:off x="5036394" y="2672916"/>
              <a:ext cx="219682" cy="828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229962" y="1268760"/>
            <a:ext cx="2916324" cy="2916324"/>
            <a:chOff x="4229962" y="100455"/>
            <a:chExt cx="2916324" cy="2916324"/>
          </a:xfrm>
        </p:grpSpPr>
        <p:sp>
          <p:nvSpPr>
            <p:cNvPr id="41" name="Oval 40"/>
            <p:cNvSpPr/>
            <p:nvPr/>
          </p:nvSpPr>
          <p:spPr>
            <a:xfrm>
              <a:off x="4229962" y="100455"/>
              <a:ext cx="2916324" cy="29163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/>
            <p:cNvCxnSpPr>
              <a:stCxn id="5" idx="3"/>
              <a:endCxn id="30" idx="0"/>
            </p:cNvCxnSpPr>
            <p:nvPr/>
          </p:nvCxnSpPr>
          <p:spPr>
            <a:xfrm flipH="1">
              <a:off x="5036394" y="1562985"/>
              <a:ext cx="575354" cy="8939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5" idx="1"/>
              <a:endCxn id="10" idx="5"/>
            </p:cNvCxnSpPr>
            <p:nvPr/>
          </p:nvCxnSpPr>
          <p:spPr>
            <a:xfrm flipH="1" flipV="1">
              <a:off x="4684380" y="805076"/>
              <a:ext cx="927368" cy="6051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5" idx="7"/>
              <a:endCxn id="32" idx="2"/>
            </p:cNvCxnSpPr>
            <p:nvPr/>
          </p:nvCxnSpPr>
          <p:spPr>
            <a:xfrm flipV="1">
              <a:off x="5764500" y="1152667"/>
              <a:ext cx="951750" cy="2575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5" idx="5"/>
              <a:endCxn id="31" idx="1"/>
            </p:cNvCxnSpPr>
            <p:nvPr/>
          </p:nvCxnSpPr>
          <p:spPr>
            <a:xfrm>
              <a:off x="5764500" y="1562985"/>
              <a:ext cx="1071384" cy="4574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Wireless Broadcast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5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1640" y="221296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59732" y="53893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16216" y="37692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99992" y="17889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884368" y="276390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699792" y="276292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48064" y="46693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28382" y="362519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16250" y="221296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Duty Cycling, Asynchronous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337989" y="221296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677987" y="276292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148064" y="4671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00226" y="376921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932040" y="36450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166081" y="53893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521730" y="17889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716250" y="222131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884334" y="276292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668344" y="530158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668344" y="575781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992345" y="524709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Sleeping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28384" y="5723964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Active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452320" y="5247090"/>
            <a:ext cx="1519780" cy="8462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8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1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3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6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8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35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6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85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2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45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7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95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8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5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1640" y="221296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59732" y="53893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16216" y="37692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99992" y="17889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884368" y="276390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699792" y="276292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48064" y="46693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28382" y="362519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16250" y="221296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Broadcast gets expensive – Asynchronous Duty Cycling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337989" y="221296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677987" y="276292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148064" y="4671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00226" y="376921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932040" y="36450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166081" y="53893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521730" y="17889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716250" y="222131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884334" y="276292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668344" y="530158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668344" y="575781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992345" y="524709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Sleeping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28384" y="5723964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Active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211960" y="1268760"/>
            <a:ext cx="2916324" cy="2916324"/>
            <a:chOff x="4229962" y="100455"/>
            <a:chExt cx="2916324" cy="2916324"/>
          </a:xfrm>
        </p:grpSpPr>
        <p:sp>
          <p:nvSpPr>
            <p:cNvPr id="57" name="Oval 56"/>
            <p:cNvSpPr/>
            <p:nvPr/>
          </p:nvSpPr>
          <p:spPr>
            <a:xfrm>
              <a:off x="4229962" y="100455"/>
              <a:ext cx="2916324" cy="29163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5036394" y="1562985"/>
              <a:ext cx="575354" cy="8939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4684380" y="805076"/>
              <a:ext cx="927368" cy="6051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5764500" y="1152667"/>
              <a:ext cx="951750" cy="2575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764500" y="1562985"/>
              <a:ext cx="1071384" cy="4574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7452320" y="5247090"/>
            <a:ext cx="1519780" cy="8462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4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1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1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6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1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6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1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6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1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6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1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6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1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6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1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6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1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6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1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76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1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26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1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76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1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26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1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76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1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26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51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76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1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26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51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76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1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26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51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76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1010"/>
                            </p:stCondLst>
                            <p:childTnLst>
                              <p:par>
                                <p:cTn id="1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126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151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176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010"/>
                            </p:stCondLst>
                            <p:childTnLst>
                              <p:par>
                                <p:cTn id="1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26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51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276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1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3260"/>
                            </p:stCondLst>
                            <p:childTnLst>
                              <p:par>
                                <p:cTn id="1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351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376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401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26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451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1640" y="221296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59732" y="53893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16216" y="37692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99992" y="17889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884368" y="276390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699792" y="276292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48064" y="4669313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28382" y="3625197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16250" y="221296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Broadcast is still expensive – Synchronous Broadcast Slot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580112" y="254690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337989" y="221296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059832" y="387722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677987" y="276292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148064" y="4671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00226" y="376921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932040" y="36450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851920" y="315714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398779" y="387722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166081" y="53893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608004" y="53893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804248" y="3157145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300192" y="560541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521730" y="1788993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716250" y="222131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884334" y="276292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668344" y="530158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668344" y="5757817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992345" y="524709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Sleeping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28384" y="5723964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Active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211960" y="1268760"/>
            <a:ext cx="2916324" cy="2916324"/>
            <a:chOff x="4229962" y="100455"/>
            <a:chExt cx="2916324" cy="2916324"/>
          </a:xfrm>
        </p:grpSpPr>
        <p:sp>
          <p:nvSpPr>
            <p:cNvPr id="57" name="Oval 56"/>
            <p:cNvSpPr/>
            <p:nvPr/>
          </p:nvSpPr>
          <p:spPr>
            <a:xfrm>
              <a:off x="4229962" y="100455"/>
              <a:ext cx="2916324" cy="29163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5036394" y="1562985"/>
              <a:ext cx="575354" cy="8939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4684380" y="805076"/>
              <a:ext cx="927368" cy="6051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5764500" y="1152667"/>
              <a:ext cx="951750" cy="2575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764500" y="1562985"/>
              <a:ext cx="1071384" cy="4574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7452320" y="5247090"/>
            <a:ext cx="1519780" cy="8462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Just how expensive is broadcast?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63043" y="1196752"/>
            <a:ext cx="8113936" cy="5458465"/>
            <a:chOff x="963043" y="1196752"/>
            <a:chExt cx="8113936" cy="545846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35620" y="5878246"/>
              <a:ext cx="7241359" cy="0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63043" y="1196752"/>
              <a:ext cx="2090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Radio duty cycle (%)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3960" y="6285885"/>
              <a:ext cx="2579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Transmissions per second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27702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19790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83886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47982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40070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04166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6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08304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7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60350" y="6021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8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797265" y="1548478"/>
              <a:ext cx="0" cy="4312684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56563" y="565202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73815" y="474938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23801" y="382069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25848" y="299184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30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23801" y="202340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40</a:t>
              </a:r>
              <a:endParaRPr lang="en-US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1797265" y="5229250"/>
            <a:ext cx="6513126" cy="422778"/>
          </a:xfrm>
          <a:prstGeom prst="line">
            <a:avLst/>
          </a:prstGeom>
          <a:ln w="1016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063" name="Group 2062"/>
          <p:cNvGrpSpPr/>
          <p:nvPr/>
        </p:nvGrpSpPr>
        <p:grpSpPr>
          <a:xfrm>
            <a:off x="1797265" y="2023404"/>
            <a:ext cx="6513126" cy="3493886"/>
            <a:chOff x="1797265" y="2023404"/>
            <a:chExt cx="6513126" cy="3493886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1797265" y="4661550"/>
              <a:ext cx="680478" cy="855740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477743" y="4005360"/>
              <a:ext cx="680478" cy="656192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158221" y="3361180"/>
              <a:ext cx="975706" cy="618255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4104326" y="2852920"/>
              <a:ext cx="893697" cy="50826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009450" y="2330822"/>
              <a:ext cx="1794798" cy="508262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788900" y="2023404"/>
              <a:ext cx="1521491" cy="307418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67" name="Group 2066"/>
          <p:cNvGrpSpPr/>
          <p:nvPr/>
        </p:nvGrpSpPr>
        <p:grpSpPr>
          <a:xfrm>
            <a:off x="5456299" y="1524897"/>
            <a:ext cx="2308520" cy="369332"/>
            <a:chOff x="5456299" y="1524897"/>
            <a:chExt cx="2308520" cy="36933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504166" y="1700760"/>
              <a:ext cx="1260653" cy="17606"/>
            </a:xfrm>
            <a:prstGeom prst="line">
              <a:avLst/>
            </a:prstGeom>
            <a:ln w="1016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66" name="TextBox 2065"/>
            <p:cNvSpPr txBox="1"/>
            <p:nvPr/>
          </p:nvSpPr>
          <p:spPr>
            <a:xfrm>
              <a:off x="5456299" y="1524897"/>
              <a:ext cx="878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Unicast</a:t>
              </a:r>
              <a:endParaRPr lang="en-US" dirty="0"/>
            </a:p>
          </p:txBody>
        </p:sp>
      </p:grpSp>
      <p:grpSp>
        <p:nvGrpSpPr>
          <p:cNvPr id="2068" name="Group 2067"/>
          <p:cNvGrpSpPr/>
          <p:nvPr/>
        </p:nvGrpSpPr>
        <p:grpSpPr>
          <a:xfrm>
            <a:off x="5364110" y="1196752"/>
            <a:ext cx="2400708" cy="369332"/>
            <a:chOff x="5364110" y="1196752"/>
            <a:chExt cx="2400708" cy="36933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6504165" y="1381418"/>
              <a:ext cx="1260653" cy="17606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364110" y="1196752"/>
              <a:ext cx="1105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Broadcast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82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664</Words>
  <Application>Microsoft Office PowerPoint</Application>
  <PresentationFormat>On-screen Show (4:3)</PresentationFormat>
  <Paragraphs>231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The Announcement Layer:  Beacon Coordination for the Sensornet Stack</vt:lpstr>
      <vt:lpstr>The Message</vt:lpstr>
      <vt:lpstr>Why should we care?</vt:lpstr>
      <vt:lpstr>Broadcast</vt:lpstr>
      <vt:lpstr>Wireless Broadcast</vt:lpstr>
      <vt:lpstr>Duty Cycling, Asynchronous</vt:lpstr>
      <vt:lpstr>Broadcast gets expensive – Asynchronous Duty Cycling</vt:lpstr>
      <vt:lpstr>Broadcast is still expensive – Synchronous Broadcast Slot</vt:lpstr>
      <vt:lpstr>Just how expensive is broadcast?</vt:lpstr>
      <vt:lpstr>Why broadcast?</vt:lpstr>
      <vt:lpstr>Why Broadcasts?</vt:lpstr>
      <vt:lpstr>Control Traffic: Periodic Beacons, Push &amp; Pull</vt:lpstr>
      <vt:lpstr>Reducing broadcasts</vt:lpstr>
      <vt:lpstr>An Announcement layer</vt:lpstr>
      <vt:lpstr>PowerPoint Presentation</vt:lpstr>
      <vt:lpstr>PowerPoint Presentation</vt:lpstr>
      <vt:lpstr>Announcement Layer</vt:lpstr>
      <vt:lpstr>Announcement Layer API</vt:lpstr>
      <vt:lpstr>Beacon Coordination</vt:lpstr>
      <vt:lpstr>Push and Pull</vt:lpstr>
      <vt:lpstr>Evaluation</vt:lpstr>
      <vt:lpstr>Microbenchmark: Beacon Transmissions</vt:lpstr>
      <vt:lpstr>Microbenchmark: Power Consumption</vt:lpstr>
      <vt:lpstr>Contiki shell: collect + trickle</vt:lpstr>
      <vt:lpstr>Drawbacks?</vt:lpstr>
      <vt:lpstr>Potential drawbacks</vt:lpstr>
      <vt:lpstr>Are Protocols Affected?</vt:lpstr>
      <vt:lpstr>Unbalanced Beacons</vt:lpstr>
      <vt:lpstr>COnclusions</vt:lpstr>
      <vt:lpstr>Conclusions</vt:lpstr>
      <vt:lpstr>Thank you!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Announcement Layer: Beacon Coordination for the Sensornet Stack</dc:title>
  <dc:creator/>
  <dc:description>Presented at the European conference on Wireless Sensor Networks (EWSN) 2011, February 25, Bonn, Germany</dc:description>
  <cp:lastModifiedBy/>
  <cp:revision>1</cp:revision>
  <dcterms:created xsi:type="dcterms:W3CDTF">2011-02-26T12:39:37Z</dcterms:created>
  <dcterms:modified xsi:type="dcterms:W3CDTF">2011-02-26T12:41:10Z</dcterms:modified>
</cp:coreProperties>
</file>